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68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706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CD0EA8-8ED0-4659-BF92-0F07F3192F4E}" type="datetimeFigureOut">
              <a:rPr lang="en-US" smtClean="0"/>
              <a:pPr/>
              <a:t>7/14/2018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4E1B3D-F58F-4AFC-B4C0-0602A0F627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935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E1B3D-F58F-4AFC-B4C0-0602A0F627F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85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E1B3D-F58F-4AFC-B4C0-0602A0F627F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72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4"/>
          <p:cNvGrpSpPr/>
          <p:nvPr/>
        </p:nvGrpSpPr>
        <p:grpSpPr>
          <a:xfrm>
            <a:off x="0" y="2928934"/>
            <a:ext cx="9144000" cy="285752"/>
            <a:chOff x="0" y="2928934"/>
            <a:chExt cx="9144000" cy="285752"/>
          </a:xfrm>
        </p:grpSpPr>
        <p:sp>
          <p:nvSpPr>
            <p:cNvPr id="12" name="Rectangle 11"/>
            <p:cNvSpPr/>
            <p:nvPr userDrawn="1"/>
          </p:nvSpPr>
          <p:spPr>
            <a:xfrm flipH="1">
              <a:off x="0" y="2928934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 flipH="1">
              <a:off x="8334000" y="2963384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 flipH="1">
              <a:off x="0" y="2966642"/>
              <a:ext cx="8286776" cy="214314"/>
            </a:xfrm>
            <a:prstGeom prst="rect">
              <a:avLst/>
            </a:prstGeom>
            <a:solidFill>
              <a:schemeClr val="accent5"/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54136"/>
            <a:ext cx="7772400" cy="1470025"/>
          </a:xfrm>
          <a:noFill/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16200000" scaled="1"/>
                  <a:tileRect/>
                </a:gradFill>
                <a:effectLst>
                  <a:outerShdw blurRad="50800" dist="50800" dir="18900000" algn="tl" rotWithShape="0">
                    <a:schemeClr val="accent5">
                      <a:tint val="20000"/>
                      <a:alpha val="43000"/>
                    </a:scheme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19007"/>
            <a:ext cx="6400800" cy="175260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8000"/>
            <a:ext cx="1800000" cy="360000"/>
          </a:xfrm>
        </p:spPr>
        <p:txBody>
          <a:bodyPr vert="horz"/>
          <a:lstStyle>
            <a:lvl1pPr algn="l">
              <a:defRPr/>
            </a:lvl1pPr>
          </a:lstStyle>
          <a:p>
            <a:fld id="{F6AA8BAF-0507-4C76-B871-A9A37447357F}" type="datetimeFigureOut">
              <a:rPr lang="en-US" smtClean="0"/>
              <a:pPr/>
              <a:t>7/14/2018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64000" y="6498000"/>
            <a:ext cx="2880000" cy="360000"/>
          </a:xfrm>
        </p:spPr>
        <p:txBody>
          <a:bodyPr vert="horz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34000" y="2928934"/>
            <a:ext cx="810000" cy="285752"/>
          </a:xfrm>
        </p:spPr>
        <p:txBody>
          <a:bodyPr/>
          <a:lstStyle/>
          <a:p>
            <a:fld id="{4BAA2016-54C1-4D98-AC3D-FD468CE625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8BAF-0507-4C76-B871-A9A37447357F}" type="datetimeFigureOut">
              <a:rPr lang="en-US" smtClean="0"/>
              <a:pPr/>
              <a:t>7/14/2018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A2016-54C1-4D98-AC3D-FD468CE625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6286520"/>
            <a:ext cx="9144000" cy="285752"/>
            <a:chOff x="0" y="1428736"/>
            <a:chExt cx="9144000" cy="285752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1428736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0" y="1463186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857224" y="1466444"/>
              <a:ext cx="8286776" cy="214314"/>
            </a:xfrm>
            <a:prstGeom prst="rect">
              <a:avLst/>
            </a:prstGeom>
            <a:solidFill>
              <a:schemeClr val="accent6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43802" y="285728"/>
            <a:ext cx="1500198" cy="6000791"/>
          </a:xfrm>
          <a:noFill/>
        </p:spPr>
        <p:txBody>
          <a:bodyPr vert="eaVert"/>
          <a:lstStyle>
            <a:lvl1pPr>
              <a:defRPr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16200000" scaled="1"/>
                  <a:tileRect/>
                </a:gradFill>
                <a:effectLst>
                  <a:outerShdw blurRad="50800" dist="50800" dir="13500000" algn="tl" rotWithShape="0">
                    <a:schemeClr val="tx2">
                      <a:alpha val="43000"/>
                    </a:scheme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2994" y="285730"/>
            <a:ext cx="6657964" cy="6000791"/>
          </a:xfrm>
          <a:noFill/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8BAF-0507-4C76-B871-A9A37447357F}" type="datetimeFigureOut">
              <a:rPr lang="en-US" smtClean="0"/>
              <a:pPr/>
              <a:t>7/14/2018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286520"/>
            <a:ext cx="810000" cy="285752"/>
          </a:xfrm>
        </p:spPr>
        <p:txBody>
          <a:bodyPr/>
          <a:lstStyle/>
          <a:p>
            <a:fld id="{4BAA2016-54C1-4D98-AC3D-FD468CE625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8BAF-0507-4C76-B871-A9A37447357F}" type="datetimeFigureOut">
              <a:rPr lang="en-US" smtClean="0"/>
              <a:pPr/>
              <a:t>7/14/2018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A2016-54C1-4D98-AC3D-FD468CE625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2928934"/>
            <a:ext cx="9144000" cy="285752"/>
            <a:chOff x="0" y="2928934"/>
            <a:chExt cx="9144000" cy="285752"/>
          </a:xfrm>
        </p:grpSpPr>
        <p:sp>
          <p:nvSpPr>
            <p:cNvPr id="8" name="Rectangle 7"/>
            <p:cNvSpPr/>
            <p:nvPr userDrawn="1"/>
          </p:nvSpPr>
          <p:spPr>
            <a:xfrm flipH="1">
              <a:off x="0" y="2928934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 flipH="1">
              <a:off x="8334000" y="2963384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 flipH="1">
              <a:off x="0" y="2966642"/>
              <a:ext cx="8286776" cy="214314"/>
            </a:xfrm>
            <a:prstGeom prst="rect">
              <a:avLst/>
            </a:prstGeom>
            <a:solidFill>
              <a:schemeClr val="accent5"/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217345"/>
            <a:ext cx="7772400" cy="1362075"/>
          </a:xfrm>
          <a:noFill/>
        </p:spPr>
        <p:txBody>
          <a:bodyPr anchor="t"/>
          <a:lstStyle>
            <a:lvl1pPr algn="ctr">
              <a:defRPr sz="4000" b="1" cap="all">
                <a:gradFill flip="none"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16200000" scaled="1"/>
                  <a:tileRect/>
                </a:gradFill>
                <a:effectLst>
                  <a:outerShdw blurRad="50800" dist="50800" dir="18900000" algn="tl" rotWithShape="0">
                    <a:schemeClr val="accent5">
                      <a:tint val="20000"/>
                      <a:alpha val="43000"/>
                    </a:scheme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426089"/>
            <a:ext cx="6400800" cy="1500187"/>
          </a:xfrm>
          <a:noFill/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8000"/>
            <a:ext cx="1800000" cy="360000"/>
          </a:xfrm>
        </p:spPr>
        <p:txBody>
          <a:bodyPr vert="horz"/>
          <a:lstStyle/>
          <a:p>
            <a:fld id="{F6AA8BAF-0507-4C76-B871-A9A37447357F}" type="datetimeFigureOut">
              <a:rPr lang="en-US" smtClean="0"/>
              <a:pPr/>
              <a:t>7/14/2018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64000" y="6498000"/>
            <a:ext cx="2880000" cy="360000"/>
          </a:xfrm>
        </p:spPr>
        <p:txBody>
          <a:bodyPr vert="horz"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34000" y="2928934"/>
            <a:ext cx="810000" cy="285752"/>
          </a:xfrm>
        </p:spPr>
        <p:txBody>
          <a:bodyPr/>
          <a:lstStyle/>
          <a:p>
            <a:fld id="{4BAA2016-54C1-4D98-AC3D-FD468CE625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2994" y="1717110"/>
            <a:ext cx="4038600" cy="4838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3994" y="1717110"/>
            <a:ext cx="4038600" cy="4838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8BAF-0507-4C76-B871-A9A37447357F}" type="datetimeFigureOut">
              <a:rPr lang="en-US" smtClean="0"/>
              <a:pPr/>
              <a:t>7/14/2018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A2016-54C1-4D98-AC3D-FD468CE625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994" y="1717668"/>
            <a:ext cx="4040188" cy="639762"/>
          </a:xfrm>
          <a:solidFill>
            <a:srgbClr val="FF9900">
              <a:alpha val="10196"/>
            </a:srgbClr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2994" y="2357433"/>
            <a:ext cx="4040188" cy="41960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819" y="1717668"/>
            <a:ext cx="4041775" cy="639762"/>
          </a:xfrm>
          <a:solidFill>
            <a:srgbClr val="FF9900">
              <a:alpha val="10196"/>
            </a:srgbClr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820" y="2357430"/>
            <a:ext cx="4041775" cy="41976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8BAF-0507-4C76-B871-A9A37447357F}" type="datetimeFigureOut">
              <a:rPr lang="en-US" smtClean="0"/>
              <a:pPr/>
              <a:t>7/14/2018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A2016-54C1-4D98-AC3D-FD468CE625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9"/>
          <p:cNvGrpSpPr/>
          <p:nvPr/>
        </p:nvGrpSpPr>
        <p:grpSpPr>
          <a:xfrm>
            <a:off x="0" y="1428736"/>
            <a:ext cx="9144000" cy="285752"/>
            <a:chOff x="0" y="1428736"/>
            <a:chExt cx="9144000" cy="285752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1428736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1463186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857224" y="1466444"/>
              <a:ext cx="8286776" cy="214314"/>
            </a:xfrm>
            <a:prstGeom prst="rect">
              <a:avLst/>
            </a:prstGeom>
            <a:solidFill>
              <a:schemeClr val="accent6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8BAF-0507-4C76-B871-A9A37447357F}" type="datetimeFigureOut">
              <a:rPr lang="en-US" smtClean="0"/>
              <a:pPr/>
              <a:t>7/14/2018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A2016-54C1-4D98-AC3D-FD468CE625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6286520"/>
            <a:ext cx="9144000" cy="285752"/>
            <a:chOff x="0" y="1428736"/>
            <a:chExt cx="9144000" cy="285752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1428736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0" y="1463186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857224" y="1466444"/>
              <a:ext cx="8286776" cy="214314"/>
            </a:xfrm>
            <a:prstGeom prst="rect">
              <a:avLst/>
            </a:prstGeom>
            <a:solidFill>
              <a:schemeClr val="accent6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8BAF-0507-4C76-B871-A9A37447357F}" type="datetimeFigureOut">
              <a:rPr lang="en-US" smtClean="0"/>
              <a:pPr/>
              <a:t>7/14/2018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86520"/>
            <a:ext cx="810000" cy="285752"/>
          </a:xfrm>
        </p:spPr>
        <p:txBody>
          <a:bodyPr/>
          <a:lstStyle/>
          <a:p>
            <a:fld id="{4BAA2016-54C1-4D98-AC3D-FD468CE625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6" y="285728"/>
            <a:ext cx="3286146" cy="1143008"/>
          </a:xfrm>
        </p:spPr>
        <p:txBody>
          <a:bodyPr anchor="t"/>
          <a:lstStyle>
            <a:lvl1pPr algn="l">
              <a:defRPr sz="2000" b="1">
                <a:effectLst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1717341"/>
            <a:ext cx="8215338" cy="483860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4810" y="285728"/>
            <a:ext cx="4857752" cy="11448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8BAF-0507-4C76-B871-A9A37447357F}" type="datetimeFigureOut">
              <a:rPr lang="en-US" smtClean="0"/>
              <a:pPr/>
              <a:t>7/14/2018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A2016-54C1-4D98-AC3D-FD468CE625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3" y="1718046"/>
            <a:ext cx="734214" cy="4834842"/>
          </a:xfrm>
          <a:noFill/>
        </p:spPr>
        <p:txBody>
          <a:bodyPr vert="eaVert" anchor="ctr"/>
          <a:lstStyle>
            <a:lvl1pPr algn="ctr">
              <a:defRPr sz="2000" b="1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16200000" scaled="1"/>
                  <a:tileRect/>
                </a:gra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5372" y="1790268"/>
            <a:ext cx="8091100" cy="4710569"/>
          </a:xfrm>
          <a:effectLst>
            <a:glow rad="101600">
              <a:schemeClr val="accent1">
                <a:alpha val="6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994" y="285728"/>
            <a:ext cx="8229600" cy="1144800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A8BAF-0507-4C76-B871-A9A37447357F}" type="datetimeFigureOut">
              <a:rPr lang="en-US" smtClean="0"/>
              <a:pPr/>
              <a:t>7/14/2018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A2016-54C1-4D98-AC3D-FD468CE625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2"/>
          <p:cNvGrpSpPr/>
          <p:nvPr/>
        </p:nvGrpSpPr>
        <p:grpSpPr>
          <a:xfrm>
            <a:off x="0" y="1428736"/>
            <a:ext cx="9144000" cy="285752"/>
            <a:chOff x="0" y="1428736"/>
            <a:chExt cx="9144000" cy="285752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1428736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0" y="1463186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857224" y="1466444"/>
              <a:ext cx="8286776" cy="214314"/>
            </a:xfrm>
            <a:prstGeom prst="rect">
              <a:avLst/>
            </a:prstGeom>
            <a:solidFill>
              <a:schemeClr val="accent5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994" y="1716711"/>
            <a:ext cx="8229600" cy="4838735"/>
          </a:xfrm>
          <a:prstGeom prst="rect">
            <a:avLst/>
          </a:prstGeom>
          <a:noFill/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2272"/>
            <a:ext cx="1800000" cy="285728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A8BAF-0507-4C76-B871-A9A37447357F}" type="datetimeFigureOut">
              <a:rPr lang="en-US" smtClean="0"/>
              <a:pPr/>
              <a:t>7/14/2018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64000" y="6572272"/>
            <a:ext cx="2880000" cy="285728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1428736"/>
            <a:ext cx="810000" cy="285752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50000"/>
                  </a:schemeClr>
                </a:solidFill>
              </a:defRPr>
            </a:lvl1pPr>
          </a:lstStyle>
          <a:p>
            <a:fld id="{4BAA2016-54C1-4D98-AC3D-FD468CE625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2994" y="283053"/>
            <a:ext cx="8229600" cy="1143000"/>
          </a:xfrm>
          <a:prstGeom prst="rect">
            <a:avLst/>
          </a:prstGeom>
          <a:noFill/>
        </p:spPr>
        <p:txBody>
          <a:bodyPr vert="horz" rtlCol="0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gradFill flip="none"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1"/>
            <a:tileRect/>
          </a:gradFill>
          <a:effectLst>
            <a:outerShdw blurRad="50800" dist="50800" dir="18900000" algn="tl" rotWithShape="0">
              <a:schemeClr val="tx2">
                <a:alpha val="43000"/>
              </a:scheme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3" pitchFamily="18" charset="2"/>
        <a:buChar char="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"/>
        <a:buChar char="Ø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3" pitchFamily="18" charset="2"/>
        <a:buChar char="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"/>
        <a:buChar char="Ø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3" pitchFamily="18" charset="2"/>
        <a:buChar char="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2085961"/>
          </a:xfrm>
        </p:spPr>
        <p:txBody>
          <a:bodyPr/>
          <a:lstStyle/>
          <a:p>
            <a:r>
              <a:rPr lang="en-US" dirty="0"/>
              <a:t>Analysis of Tone:</a:t>
            </a:r>
            <a:br>
              <a:rPr lang="en-US" dirty="0"/>
            </a:br>
            <a:r>
              <a:rPr lang="en-US" dirty="0"/>
              <a:t>A </a:t>
            </a:r>
            <a:r>
              <a:rPr dirty="0"/>
              <a:t>Close Reading Practice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sz="5600">
                <a:latin typeface="Herculanum" pitchFamily="34" charset="0"/>
              </a:rPr>
              <a:t>King Lear</a:t>
            </a:r>
          </a:p>
          <a:p>
            <a:r>
              <a:rPr sz="3600" dirty="0">
                <a:latin typeface="Herculanum" pitchFamily="34" charset="0"/>
              </a:rPr>
              <a:t>Act 1, scene 1</a:t>
            </a:r>
            <a:endParaRPr lang="en-US" sz="3600" dirty="0">
              <a:latin typeface="Herculanum" pitchFamily="34" charset="0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283053"/>
            <a:ext cx="8229600" cy="1143000"/>
          </a:xfrm>
        </p:spPr>
        <p:txBody>
          <a:bodyPr/>
          <a:lstStyle/>
          <a:p>
            <a:r>
              <a:rPr lang="en-US" dirty="0"/>
              <a:t>Syntax 2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0" y="1716711"/>
            <a:ext cx="8229600" cy="4838735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en-US" sz="3800" dirty="0"/>
              <a:t>Kent:	</a:t>
            </a:r>
            <a:r>
              <a:rPr lang="en-US" sz="3800" i="1" dirty="0">
                <a:solidFill>
                  <a:schemeClr val="bg1">
                    <a:lumMod val="50000"/>
                  </a:schemeClr>
                </a:solidFill>
              </a:rPr>
              <a:t>[to Cordelia]</a:t>
            </a:r>
            <a:r>
              <a:rPr lang="en-US" sz="3800" dirty="0"/>
              <a:t> The gods to their dear shelter take thee, maid,</a:t>
            </a:r>
          </a:p>
          <a:p>
            <a:pPr indent="0">
              <a:lnSpc>
                <a:spcPct val="120000"/>
              </a:lnSpc>
              <a:buNone/>
            </a:pPr>
            <a:r>
              <a:rPr lang="en-US" sz="3800" dirty="0"/>
              <a:t>	That justly </a:t>
            </a:r>
            <a:r>
              <a:rPr lang="en-US" sz="3800" dirty="0" err="1"/>
              <a:t>think’st</a:t>
            </a:r>
            <a:r>
              <a:rPr lang="en-US" sz="3800" dirty="0"/>
              <a:t> and hast most rightly said!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800" i="1" dirty="0">
                <a:solidFill>
                  <a:schemeClr val="bg1">
                    <a:lumMod val="50000"/>
                  </a:schemeClr>
                </a:solidFill>
              </a:rPr>
              <a:t>	[to Regan and Goneril]</a:t>
            </a:r>
            <a:br>
              <a:rPr lang="en-US" sz="3800" dirty="0"/>
            </a:br>
            <a:r>
              <a:rPr lang="en-US" sz="3800" dirty="0"/>
              <a:t>	And your large speeches may your deeds approve,</a:t>
            </a:r>
          </a:p>
          <a:p>
            <a:pPr indent="0">
              <a:lnSpc>
                <a:spcPct val="120000"/>
              </a:lnSpc>
              <a:buNone/>
            </a:pPr>
            <a:r>
              <a:rPr lang="en-US" sz="3800" dirty="0"/>
              <a:t>	That good effects may spring from words of love.</a:t>
            </a:r>
          </a:p>
          <a:p>
            <a:pPr algn="ctr">
              <a:lnSpc>
                <a:spcPct val="120000"/>
              </a:lnSpc>
              <a:spcAft>
                <a:spcPts val="1200"/>
              </a:spcAft>
              <a:buNone/>
            </a:pPr>
            <a:r>
              <a:rPr lang="en-US" sz="2000" dirty="0"/>
              <a:t>1.1.261-62</a:t>
            </a:r>
          </a:p>
          <a:p>
            <a:pPr>
              <a:lnSpc>
                <a:spcPct val="120000"/>
              </a:lnSpc>
              <a:buNone/>
            </a:pPr>
            <a:r>
              <a:rPr lang="en-US" sz="3600" b="1" spc="200" dirty="0">
                <a:solidFill>
                  <a:schemeClr val="bg2">
                    <a:lumMod val="25000"/>
                  </a:schemeClr>
                </a:solidFill>
              </a:rPr>
              <a:t>DISCUSS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3600" dirty="0"/>
              <a:t>How many reasons can you find for Shakespeare’s putting the prepositional phrase ‘to their dear shelter’ in a position that seems out of order?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3600" dirty="0"/>
              <a:t>How many reasons can you find for Shakespeare’s putting the direct object ‘your large speeches’ in a position that seems out of order?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600" b="1" spc="200" dirty="0">
                <a:solidFill>
                  <a:schemeClr val="bg2">
                    <a:lumMod val="25000"/>
                  </a:schemeClr>
                </a:solidFill>
              </a:rPr>
              <a:t>APPLY</a:t>
            </a:r>
          </a:p>
          <a:p>
            <a:pPr indent="0">
              <a:lnSpc>
                <a:spcPct val="120000"/>
              </a:lnSpc>
              <a:buNone/>
            </a:pPr>
            <a:r>
              <a:rPr lang="en-US" sz="3600" dirty="0"/>
              <a:t>Using a structure similar to one of these two, compose two or three lines of blank verse that add up to a wish someone might make.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283053"/>
            <a:ext cx="8229600" cy="1143000"/>
          </a:xfrm>
        </p:spPr>
        <p:txBody>
          <a:bodyPr/>
          <a:lstStyle/>
          <a:p>
            <a:r>
              <a:rPr lang="en-US" dirty="0"/>
              <a:t>Figurative Language 1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16711"/>
            <a:ext cx="8229600" cy="4838735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en-US" sz="3800" dirty="0"/>
              <a:t>Kent:	Kill thy physician, and the fee bestow</a:t>
            </a:r>
          </a:p>
          <a:p>
            <a:pPr>
              <a:lnSpc>
                <a:spcPct val="120000"/>
              </a:lnSpc>
              <a:buNone/>
            </a:pPr>
            <a:r>
              <a:rPr lang="en-US" sz="3800" dirty="0"/>
              <a:t>		Upon the foul disease. Revoke thy gift,</a:t>
            </a:r>
          </a:p>
          <a:p>
            <a:pPr>
              <a:lnSpc>
                <a:spcPct val="120000"/>
              </a:lnSpc>
              <a:buNone/>
            </a:pPr>
            <a:r>
              <a:rPr lang="en-US" sz="3800" dirty="0"/>
              <a:t>		Or whilst I can vent clamor from my throat,</a:t>
            </a:r>
          </a:p>
          <a:p>
            <a:pPr>
              <a:lnSpc>
                <a:spcPct val="120000"/>
              </a:lnSpc>
              <a:buNone/>
            </a:pPr>
            <a:r>
              <a:rPr lang="en-US" sz="3800" dirty="0"/>
              <a:t>		I’ll tell thee thou does evil.</a:t>
            </a:r>
          </a:p>
          <a:p>
            <a:pPr algn="ctr">
              <a:lnSpc>
                <a:spcPct val="120000"/>
              </a:lnSpc>
              <a:buNone/>
            </a:pPr>
            <a:r>
              <a:rPr lang="en-US" sz="3800" dirty="0"/>
              <a:t> </a:t>
            </a:r>
            <a:r>
              <a:rPr lang="en-US" sz="2900" dirty="0"/>
              <a:t>1.1.160-64</a:t>
            </a:r>
          </a:p>
          <a:p>
            <a:pPr>
              <a:lnSpc>
                <a:spcPct val="120000"/>
              </a:lnSpc>
              <a:buNone/>
            </a:pPr>
            <a:r>
              <a:rPr lang="en-US" sz="3800" b="1" spc="200" dirty="0">
                <a:solidFill>
                  <a:schemeClr val="bg2">
                    <a:lumMod val="25000"/>
                  </a:schemeClr>
                </a:solidFill>
              </a:rPr>
              <a:t>DISCUSS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3800" dirty="0"/>
              <a:t>Explain Kent’s opening metaphor, identifying the ‘physician,’ the ‘fee,’ and the ‘foul disease.’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3800" dirty="0"/>
              <a:t>For what reasons might Shakespeare have Kent draw his metaphor from the field of medicine?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800" b="1" spc="200" dirty="0">
                <a:solidFill>
                  <a:schemeClr val="bg2">
                    <a:lumMod val="25000"/>
                  </a:schemeClr>
                </a:solidFill>
              </a:rPr>
              <a:t>APPLY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800" dirty="0"/>
              <a:t>Compose three or four lines of blank verse in which you use a metaphor drawn from medicine to offer someone a suggestion.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283053"/>
            <a:ext cx="8229600" cy="1143000"/>
          </a:xfrm>
        </p:spPr>
        <p:txBody>
          <a:bodyPr/>
          <a:lstStyle/>
          <a:p>
            <a:r>
              <a:rPr lang="en-US" dirty="0"/>
              <a:t>Figurative Language 2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716711"/>
            <a:ext cx="8229600" cy="4838735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en-US" sz="4400" dirty="0"/>
              <a:t>Kent:	</a:t>
            </a:r>
            <a:r>
              <a:rPr lang="en-US" sz="4400" dirty="0" err="1"/>
              <a:t>Think’st</a:t>
            </a:r>
            <a:r>
              <a:rPr lang="en-US" sz="4400" dirty="0"/>
              <a:t> thou that duty shall have dread to speak</a:t>
            </a:r>
          </a:p>
          <a:p>
            <a:pPr>
              <a:lnSpc>
                <a:spcPct val="120000"/>
              </a:lnSpc>
              <a:buNone/>
            </a:pPr>
            <a:r>
              <a:rPr lang="en-US" sz="4400" dirty="0"/>
              <a:t>		When power to flattery bows?</a:t>
            </a:r>
          </a:p>
          <a:p>
            <a:pPr algn="ctr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500" dirty="0"/>
              <a:t>1.1.144-45</a:t>
            </a:r>
          </a:p>
          <a:p>
            <a:pPr>
              <a:lnSpc>
                <a:spcPct val="120000"/>
              </a:lnSpc>
              <a:buNone/>
            </a:pPr>
            <a:r>
              <a:rPr lang="en-US" sz="3800" b="1" spc="200" dirty="0">
                <a:solidFill>
                  <a:schemeClr val="bg2">
                    <a:lumMod val="25000"/>
                  </a:schemeClr>
                </a:solidFill>
              </a:rPr>
              <a:t>DISCUSS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3800" dirty="0"/>
              <a:t>Paraphrase Kent’s complex personification of ‘duty,’ ‘power,’ and ‘flattery.’ Since figures of speech are compact, your paraphrase will be longer than the original lines.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3800" dirty="0"/>
              <a:t>Explain why Shakespeare might have preferred having Kent use these figures here rather than speaking literally.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800" b="1" spc="200" dirty="0">
                <a:solidFill>
                  <a:schemeClr val="bg2">
                    <a:lumMod val="25000"/>
                  </a:schemeClr>
                </a:solidFill>
              </a:rPr>
              <a:t>APPLY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800" dirty="0"/>
              <a:t>Write a short sentence in which you personify a human activity or characteristic and then a paraphrase of that sentence.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283053"/>
            <a:ext cx="8229600" cy="1143000"/>
          </a:xfrm>
        </p:spPr>
        <p:txBody>
          <a:bodyPr/>
          <a:lstStyle/>
          <a:p>
            <a:r>
              <a:rPr lang="en-US" dirty="0"/>
              <a:t>Figurative Language 23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716711"/>
            <a:ext cx="8229600" cy="4838735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en-US" sz="3800" dirty="0"/>
              <a:t>Lear:		Only we shall retain</a:t>
            </a:r>
          </a:p>
          <a:p>
            <a:pPr>
              <a:lnSpc>
                <a:spcPct val="120000"/>
              </a:lnSpc>
              <a:buNone/>
            </a:pPr>
            <a:r>
              <a:rPr lang="en-US" sz="3800" dirty="0"/>
              <a:t>		The name, and all </a:t>
            </a:r>
            <a:r>
              <a:rPr lang="en-US" sz="3800" dirty="0" err="1"/>
              <a:t>th’addition</a:t>
            </a:r>
            <a:r>
              <a:rPr lang="en-US" sz="3800" dirty="0"/>
              <a:t> to a king;</a:t>
            </a:r>
          </a:p>
          <a:p>
            <a:pPr>
              <a:lnSpc>
                <a:spcPct val="120000"/>
              </a:lnSpc>
              <a:buNone/>
            </a:pPr>
            <a:r>
              <a:rPr lang="en-US" sz="3800" dirty="0"/>
              <a:t>		The sway, revenue, execution of the rest,</a:t>
            </a:r>
          </a:p>
          <a:p>
            <a:pPr>
              <a:lnSpc>
                <a:spcPct val="120000"/>
              </a:lnSpc>
              <a:buNone/>
            </a:pPr>
            <a:r>
              <a:rPr lang="en-US" sz="3800" dirty="0"/>
              <a:t>		Beloved sons, be yours, which to confirm,</a:t>
            </a:r>
          </a:p>
          <a:p>
            <a:pPr>
              <a:lnSpc>
                <a:spcPct val="120000"/>
              </a:lnSpc>
              <a:buNone/>
            </a:pPr>
            <a:r>
              <a:rPr lang="en-US" sz="3800" dirty="0"/>
              <a:t>		This coronet part between you.</a:t>
            </a:r>
          </a:p>
          <a:p>
            <a:pPr algn="ctr">
              <a:lnSpc>
                <a:spcPct val="120000"/>
              </a:lnSpc>
              <a:spcAft>
                <a:spcPts val="1200"/>
              </a:spcAft>
              <a:buNone/>
            </a:pPr>
            <a:r>
              <a:rPr lang="en-US" sz="2000" dirty="0"/>
              <a:t>1.1.132-36</a:t>
            </a:r>
          </a:p>
          <a:p>
            <a:pPr>
              <a:lnSpc>
                <a:spcPct val="120000"/>
              </a:lnSpc>
              <a:buNone/>
            </a:pPr>
            <a:r>
              <a:rPr lang="en-US" sz="3600" b="1" spc="200" dirty="0">
                <a:solidFill>
                  <a:schemeClr val="bg2">
                    <a:lumMod val="25000"/>
                  </a:schemeClr>
                </a:solidFill>
              </a:rPr>
              <a:t>DISCUSS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3600" dirty="0"/>
              <a:t>Whether we interpret ‘this coronet’ to be one Lear meant for Cordelia or even his own, he now makes it into a metaphor for the part of the kingdom he had intended for her. How is his invitation to Albany and Cornwall to ‘part’ it apt?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en-US" sz="3600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600" b="1" spc="200" dirty="0">
                <a:solidFill>
                  <a:schemeClr val="bg2">
                    <a:lumMod val="25000"/>
                  </a:schemeClr>
                </a:solidFill>
              </a:rPr>
              <a:t>APPLY</a:t>
            </a:r>
          </a:p>
          <a:p>
            <a:pPr indent="0">
              <a:lnSpc>
                <a:spcPct val="120000"/>
              </a:lnSpc>
              <a:buNone/>
            </a:pPr>
            <a:r>
              <a:rPr lang="en-US" sz="3600" dirty="0"/>
              <a:t>Using a piece of clothing or accessory as a metaphor, write a line or two of prose or verse in which you state or imply a change in something.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5C223-8D0B-46EA-9AB5-BBBEADA30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217345"/>
            <a:ext cx="7772400" cy="2040455"/>
          </a:xfrm>
        </p:spPr>
        <p:txBody>
          <a:bodyPr/>
          <a:lstStyle/>
          <a:p>
            <a:r>
              <a:rPr lang="en-US" dirty="0"/>
              <a:t>VOICE LESSONS</a:t>
            </a:r>
            <a:br>
              <a:rPr lang="en-US" dirty="0"/>
            </a:br>
            <a:r>
              <a:rPr lang="en-US" dirty="0"/>
              <a:t>&amp;</a:t>
            </a:r>
            <a:br>
              <a:rPr lang="en-US" dirty="0"/>
            </a:br>
            <a:r>
              <a:rPr lang="en-US" dirty="0"/>
              <a:t>DISCOVERING VOICE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E47F7F-8E03-4795-9031-A530EC6884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from the techniques in Nancy Dean’s</a:t>
            </a:r>
          </a:p>
        </p:txBody>
      </p:sp>
    </p:spTree>
    <p:extLst>
      <p:ext uri="{BB962C8B-B14F-4D97-AF65-F5344CB8AC3E}">
        <p14:creationId xmlns:p14="http://schemas.microsoft.com/office/powerpoint/2010/main" val="2181135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42994" y="283053"/>
            <a:ext cx="8229600" cy="1143000"/>
          </a:xfrm>
        </p:spPr>
        <p:txBody>
          <a:bodyPr/>
          <a:lstStyle/>
          <a:p>
            <a:r>
              <a:rPr lang="en-US" dirty="0"/>
              <a:t>Diction 1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42994" y="1716711"/>
            <a:ext cx="8229600" cy="4838735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4200" dirty="0"/>
              <a:t>Cordelia </a:t>
            </a:r>
            <a:r>
              <a:rPr lang="en-US" sz="4200" i="1" dirty="0">
                <a:solidFill>
                  <a:schemeClr val="bg1">
                    <a:lumMod val="50000"/>
                  </a:schemeClr>
                </a:solidFill>
              </a:rPr>
              <a:t>[aside]</a:t>
            </a:r>
            <a:r>
              <a:rPr lang="en-US" sz="4200" i="1" dirty="0"/>
              <a:t>:</a:t>
            </a:r>
          </a:p>
          <a:p>
            <a:pPr>
              <a:lnSpc>
                <a:spcPct val="120000"/>
              </a:lnSpc>
              <a:buNone/>
            </a:pPr>
            <a:r>
              <a:rPr lang="en-US" sz="4200" dirty="0"/>
              <a:t>And yet not so, since I am sure my love’s</a:t>
            </a:r>
          </a:p>
          <a:p>
            <a:pPr>
              <a:lnSpc>
                <a:spcPct val="120000"/>
              </a:lnSpc>
              <a:buNone/>
            </a:pPr>
            <a:r>
              <a:rPr lang="en-US" sz="4200" dirty="0"/>
              <a:t>More </a:t>
            </a:r>
            <a:r>
              <a:rPr lang="en-US" sz="4200" b="1" dirty="0"/>
              <a:t>ponderous</a:t>
            </a:r>
            <a:r>
              <a:rPr lang="en-US" sz="4200" dirty="0"/>
              <a:t> than my tongue.</a:t>
            </a:r>
          </a:p>
          <a:p>
            <a:pPr algn="ctr">
              <a:lnSpc>
                <a:spcPct val="120000"/>
              </a:lnSpc>
              <a:buNone/>
            </a:pPr>
            <a:r>
              <a:rPr lang="en-US" sz="1800" dirty="0"/>
              <a:t>1.1.74-75</a:t>
            </a:r>
          </a:p>
          <a:p>
            <a:pPr>
              <a:lnSpc>
                <a:spcPct val="120000"/>
              </a:lnSpc>
              <a:buNone/>
            </a:pPr>
            <a:r>
              <a:rPr lang="en-US" b="1" spc="200" dirty="0">
                <a:solidFill>
                  <a:schemeClr val="bg2">
                    <a:lumMod val="25000"/>
                  </a:schemeClr>
                </a:solidFill>
              </a:rPr>
              <a:t>DISCUSS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What meaning of her love for her father does Cordelia intend by the word ‘ponderous’?</a:t>
            </a:r>
          </a:p>
          <a:p>
            <a:pPr>
              <a:lnSpc>
                <a:spcPct val="120000"/>
              </a:lnSpc>
            </a:pPr>
            <a:r>
              <a:rPr lang="en-US" dirty="0"/>
              <a:t>What impression of the love her sisters have described does the word ‘ponderous’ imply? (And, for fun, are those implications </a:t>
            </a:r>
            <a:r>
              <a:rPr lang="en-US" dirty="0" err="1"/>
              <a:t>Cordelia’s</a:t>
            </a:r>
            <a:r>
              <a:rPr lang="en-US" dirty="0"/>
              <a:t> or Shakespeare’s?)</a:t>
            </a:r>
          </a:p>
          <a:p>
            <a:pPr>
              <a:lnSpc>
                <a:spcPct val="120000"/>
              </a:lnSpc>
              <a:spcBef>
                <a:spcPts val="1200"/>
              </a:spcBef>
              <a:buNone/>
            </a:pPr>
            <a:r>
              <a:rPr lang="en-US" b="1" spc="200" dirty="0">
                <a:solidFill>
                  <a:schemeClr val="bg2">
                    <a:lumMod val="25000"/>
                  </a:schemeClr>
                </a:solidFill>
              </a:rPr>
              <a:t>APPLY</a:t>
            </a:r>
            <a:endParaRPr lang="en-US" dirty="0"/>
          </a:p>
          <a:p>
            <a:pPr indent="0">
              <a:lnSpc>
                <a:spcPct val="120000"/>
              </a:lnSpc>
              <a:buNone/>
            </a:pPr>
            <a:r>
              <a:rPr lang="en-US" dirty="0"/>
              <a:t>Write a comment about yourself or someone else in which you use a word normally reserved for physical size or weight or the like to describe an abstract part of personality.</a:t>
            </a:r>
          </a:p>
          <a:p>
            <a:pPr>
              <a:lnSpc>
                <a:spcPct val="120000"/>
              </a:lnSpc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Diction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en-US" sz="4200" dirty="0"/>
              <a:t>France:</a:t>
            </a:r>
          </a:p>
          <a:p>
            <a:pPr>
              <a:lnSpc>
                <a:spcPct val="120000"/>
              </a:lnSpc>
              <a:buNone/>
            </a:pPr>
            <a:r>
              <a:rPr lang="en-US" sz="4200" dirty="0"/>
              <a:t>Not all the dukes of </a:t>
            </a:r>
            <a:r>
              <a:rPr lang="en-US" sz="4200" b="1" dirty="0"/>
              <a:t>waterish</a:t>
            </a:r>
            <a:r>
              <a:rPr lang="en-US" sz="4200" dirty="0"/>
              <a:t> Burgundy</a:t>
            </a:r>
          </a:p>
          <a:p>
            <a:pPr>
              <a:lnSpc>
                <a:spcPct val="120000"/>
              </a:lnSpc>
              <a:buNone/>
            </a:pPr>
            <a:r>
              <a:rPr lang="en-US" sz="4200" dirty="0"/>
              <a:t>Can buy this </a:t>
            </a:r>
            <a:r>
              <a:rPr lang="en-US" sz="4200" dirty="0" err="1"/>
              <a:t>unprized</a:t>
            </a:r>
            <a:r>
              <a:rPr lang="en-US" sz="4200" dirty="0"/>
              <a:t> precious maid of me.</a:t>
            </a:r>
          </a:p>
          <a:p>
            <a:pPr algn="ctr">
              <a:lnSpc>
                <a:spcPct val="120000"/>
              </a:lnSpc>
              <a:buNone/>
            </a:pPr>
            <a:r>
              <a:rPr lang="en-US" dirty="0"/>
              <a:t>1.1.255-56</a:t>
            </a:r>
          </a:p>
          <a:p>
            <a:pPr>
              <a:lnSpc>
                <a:spcPct val="120000"/>
              </a:lnSpc>
              <a:buNone/>
            </a:pPr>
            <a:r>
              <a:rPr lang="en-US" b="1" spc="200" dirty="0">
                <a:solidFill>
                  <a:schemeClr val="bg2">
                    <a:lumMod val="25000"/>
                  </a:schemeClr>
                </a:solidFill>
              </a:rPr>
              <a:t>DISCUSS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What different meanings can the King of France intend by using the word ‘waterish’?</a:t>
            </a:r>
          </a:p>
          <a:p>
            <a:pPr>
              <a:lnSpc>
                <a:spcPct val="120000"/>
              </a:lnSpc>
            </a:pPr>
            <a:r>
              <a:rPr lang="en-US" dirty="0"/>
              <a:t>How would the line’s effect change if the word ‘river-fed’ were substituted?</a:t>
            </a:r>
          </a:p>
          <a:p>
            <a:pPr>
              <a:lnSpc>
                <a:spcPct val="120000"/>
              </a:lnSpc>
              <a:buNone/>
            </a:pPr>
            <a:r>
              <a:rPr lang="en-US" b="1" spc="200" dirty="0">
                <a:solidFill>
                  <a:schemeClr val="bg2">
                    <a:lumMod val="25000"/>
                  </a:schemeClr>
                </a:solidFill>
              </a:rPr>
              <a:t>APPLY</a:t>
            </a:r>
            <a:endParaRPr lang="en-US" dirty="0"/>
          </a:p>
          <a:p>
            <a:pPr indent="0">
              <a:lnSpc>
                <a:spcPct val="120000"/>
              </a:lnSpc>
              <a:buNone/>
            </a:pPr>
            <a:r>
              <a:rPr lang="en-US" dirty="0"/>
              <a:t>Write two lines of blank verse in which a descriptive word carries a quibble similar to Shakespeare’s.</a:t>
            </a:r>
          </a:p>
          <a:p>
            <a:pPr>
              <a:lnSpc>
                <a:spcPct val="120000"/>
              </a:lnSpc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hangingPunct="0">
              <a:lnSpc>
                <a:spcPct val="120000"/>
              </a:lnSpc>
              <a:buNone/>
            </a:pPr>
            <a:r>
              <a:rPr lang="en-GB" sz="3100" dirty="0"/>
              <a:t>Goneril: </a:t>
            </a:r>
          </a:p>
          <a:p>
            <a:pPr hangingPunc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100" dirty="0"/>
              <a:t>Sir, I love you more than words can wield the matter,</a:t>
            </a:r>
            <a:endParaRPr lang="en-US" sz="3100" dirty="0"/>
          </a:p>
          <a:p>
            <a:pPr hangingPunc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100" dirty="0"/>
              <a:t>Dearer than eyesight, space, and liberty,</a:t>
            </a:r>
            <a:endParaRPr lang="en-US" sz="3100" dirty="0"/>
          </a:p>
          <a:p>
            <a:pPr hangingPunc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100" dirty="0"/>
              <a:t>Beyond what can be valued, rich or rare,</a:t>
            </a:r>
            <a:endParaRPr lang="en-US" sz="3100" dirty="0"/>
          </a:p>
          <a:p>
            <a:pPr hangingPunc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100" dirty="0"/>
              <a:t>No less than life, with grace, health, beauty, honour;</a:t>
            </a:r>
            <a:endParaRPr lang="en-US" sz="3100" dirty="0"/>
          </a:p>
          <a:p>
            <a:pPr hangingPunc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100" dirty="0"/>
              <a:t>As much as child </a:t>
            </a:r>
            <a:r>
              <a:rPr lang="en-GB" sz="3100" dirty="0" err="1"/>
              <a:t>e'er</a:t>
            </a:r>
            <a:r>
              <a:rPr lang="en-GB" sz="3100" dirty="0"/>
              <a:t> </a:t>
            </a:r>
            <a:r>
              <a:rPr lang="en-GB" sz="3100" dirty="0" err="1"/>
              <a:t>lov'd</a:t>
            </a:r>
            <a:r>
              <a:rPr lang="en-GB" sz="3100" dirty="0"/>
              <a:t>, or father found;</a:t>
            </a:r>
            <a:endParaRPr lang="en-US" sz="3100" dirty="0"/>
          </a:p>
          <a:p>
            <a:pPr hangingPunc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100" dirty="0"/>
              <a:t>A love that makes breath poor, and speech unable:</a:t>
            </a:r>
            <a:endParaRPr lang="en-US" sz="3100" dirty="0"/>
          </a:p>
          <a:p>
            <a:pPr hangingPunc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100" dirty="0"/>
              <a:t>Beyond all manner of so much I love you.</a:t>
            </a:r>
            <a:endParaRPr lang="en-US" sz="3100" dirty="0"/>
          </a:p>
          <a:p>
            <a:pPr algn="ctr">
              <a:lnSpc>
                <a:spcPct val="120000"/>
              </a:lnSpc>
              <a:buNone/>
            </a:pPr>
            <a:r>
              <a:rPr lang="en-US" sz="1600" dirty="0"/>
              <a:t>1.1.51-57</a:t>
            </a:r>
          </a:p>
          <a:p>
            <a:pPr>
              <a:lnSpc>
                <a:spcPct val="120000"/>
              </a:lnSpc>
              <a:buNone/>
            </a:pPr>
            <a:r>
              <a:rPr lang="en-US" sz="2700" b="1" spc="200" dirty="0">
                <a:solidFill>
                  <a:schemeClr val="bg2">
                    <a:lumMod val="25000"/>
                  </a:schemeClr>
                </a:solidFill>
              </a:rPr>
              <a:t>DISCUSS</a:t>
            </a:r>
            <a:endParaRPr lang="en-US" sz="2700" dirty="0"/>
          </a:p>
          <a:p>
            <a:pPr>
              <a:lnSpc>
                <a:spcPct val="120000"/>
              </a:lnSpc>
            </a:pPr>
            <a:r>
              <a:rPr lang="en-US" sz="2700" dirty="0"/>
              <a:t>What irony does Shakespeare intend by the detail in Goneril’s profession that her love makes ‘speech unable’?</a:t>
            </a:r>
          </a:p>
          <a:p>
            <a:pPr>
              <a:lnSpc>
                <a:spcPct val="120000"/>
              </a:lnSpc>
            </a:pPr>
            <a:r>
              <a:rPr lang="en-US" sz="2700" dirty="0"/>
              <a:t>Which of the other details she mentions might impress Lear?</a:t>
            </a:r>
          </a:p>
          <a:p>
            <a:pPr>
              <a:lnSpc>
                <a:spcPct val="120000"/>
              </a:lnSpc>
              <a:buNone/>
            </a:pPr>
            <a:r>
              <a:rPr lang="en-US" sz="2700" b="1" spc="200" dirty="0">
                <a:solidFill>
                  <a:schemeClr val="bg2">
                    <a:lumMod val="25000"/>
                  </a:schemeClr>
                </a:solidFill>
              </a:rPr>
              <a:t>APPLY</a:t>
            </a:r>
            <a:endParaRPr lang="en-US" sz="2700" dirty="0"/>
          </a:p>
          <a:p>
            <a:pPr indent="0">
              <a:lnSpc>
                <a:spcPct val="120000"/>
              </a:lnSpc>
              <a:buNone/>
            </a:pPr>
            <a:r>
              <a:rPr lang="en-US" sz="2700" dirty="0"/>
              <a:t>Compose a list of at least five details Shakespeare might have had Goneril mention that could have made her profession of love more convincing.</a:t>
            </a:r>
          </a:p>
          <a:p>
            <a:pPr>
              <a:lnSpc>
                <a:spcPct val="120000"/>
              </a:lnSpc>
            </a:pP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2994" y="1716711"/>
            <a:ext cx="8072406" cy="4838735"/>
          </a:xfrm>
        </p:spPr>
        <p:txBody>
          <a:bodyPr>
            <a:normAutofit fontScale="47500" lnSpcReduction="20000"/>
          </a:bodyPr>
          <a:lstStyle/>
          <a:p>
            <a:pPr hangingPunct="0">
              <a:lnSpc>
                <a:spcPct val="120000"/>
              </a:lnSpc>
              <a:buNone/>
            </a:pPr>
            <a:r>
              <a:rPr lang="en-GB" sz="3500" dirty="0"/>
              <a:t>Cordelia: </a:t>
            </a:r>
          </a:p>
          <a:p>
            <a:pPr hangingPunc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800" dirty="0"/>
              <a:t>It is no vicious blot, </a:t>
            </a:r>
            <a:r>
              <a:rPr lang="en-GB" sz="3800" dirty="0" err="1"/>
              <a:t>murther</a:t>
            </a:r>
            <a:r>
              <a:rPr lang="en-GB" sz="3800" dirty="0"/>
              <a:t>, or foulness,</a:t>
            </a:r>
            <a:endParaRPr lang="en-US" sz="3800" dirty="0"/>
          </a:p>
          <a:p>
            <a:pPr hangingPunc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800" dirty="0"/>
              <a:t>No unchaste action, or dishonoured step,</a:t>
            </a:r>
            <a:endParaRPr lang="en-US" sz="3800" dirty="0"/>
          </a:p>
          <a:p>
            <a:pPr hangingPunc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800" dirty="0"/>
              <a:t>That hath deprived me of your grace and favour,</a:t>
            </a:r>
            <a:endParaRPr lang="en-US" sz="3800" dirty="0"/>
          </a:p>
          <a:p>
            <a:pPr hangingPunc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800" dirty="0"/>
              <a:t>But even for want of that for which I am richer—</a:t>
            </a:r>
            <a:endParaRPr lang="en-US" sz="3800" dirty="0"/>
          </a:p>
          <a:p>
            <a:pPr hangingPunc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800" dirty="0"/>
              <a:t>A still‑soliciting eye, and such a tongue</a:t>
            </a:r>
            <a:endParaRPr lang="en-US" sz="3800" dirty="0"/>
          </a:p>
          <a:p>
            <a:pPr hangingPunc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800" dirty="0"/>
              <a:t>That I am glad I have not….</a:t>
            </a:r>
          </a:p>
          <a:p>
            <a:pPr algn="ctr" hangingPunct="0">
              <a:lnSpc>
                <a:spcPct val="120000"/>
              </a:lnSpc>
              <a:buNone/>
            </a:pPr>
            <a:r>
              <a:rPr lang="en-GB" sz="2200" dirty="0"/>
              <a:t> 1.1.224-29</a:t>
            </a:r>
          </a:p>
          <a:p>
            <a:pPr hangingPunc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3600" b="1" spc="200" dirty="0">
                <a:solidFill>
                  <a:schemeClr val="bg2">
                    <a:lumMod val="25000"/>
                  </a:schemeClr>
                </a:solidFill>
              </a:rPr>
              <a:t>DISCUSS</a:t>
            </a:r>
            <a:endParaRPr lang="en-GB" sz="3600" dirty="0"/>
          </a:p>
          <a:p>
            <a:pPr hangingPunct="0">
              <a:lnSpc>
                <a:spcPct val="120000"/>
              </a:lnSpc>
              <a:spcAft>
                <a:spcPts val="600"/>
              </a:spcAft>
            </a:pPr>
            <a:r>
              <a:rPr lang="en-GB" sz="3600" dirty="0"/>
              <a:t>Cordelia gives specific examples of the ‘vicious blot’ and ‘foulness’ she says she does not have. What general term would encompass the two virtues she names?</a:t>
            </a:r>
          </a:p>
          <a:p>
            <a:pPr hangingPunct="0">
              <a:lnSpc>
                <a:spcPct val="120000"/>
              </a:lnSpc>
              <a:spcAft>
                <a:spcPts val="600"/>
              </a:spcAft>
            </a:pPr>
            <a:r>
              <a:rPr lang="en-GB" sz="3600" dirty="0"/>
              <a:t>Why is the line more effective than if she simply named a general category of virtue?</a:t>
            </a:r>
          </a:p>
          <a:p>
            <a:pPr hangingPunc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3600" b="1" spc="200" dirty="0">
                <a:solidFill>
                  <a:schemeClr val="bg2">
                    <a:lumMod val="25000"/>
                  </a:schemeClr>
                </a:solidFill>
              </a:rPr>
              <a:t>APPLY</a:t>
            </a:r>
            <a:endParaRPr lang="en-GB" sz="3600" dirty="0"/>
          </a:p>
          <a:p>
            <a:pPr indent="0" hangingPunc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600" dirty="0"/>
              <a:t>Rewrite the last two lines mentioning ‘hand’ and ‘ear’ as details instead of ‘eye’ and ‘tongue’.</a:t>
            </a:r>
          </a:p>
          <a:p>
            <a:pPr hangingPunct="0"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Imagery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2">
              <a:lnSpc>
                <a:spcPct val="120000"/>
              </a:lnSpc>
              <a:buNone/>
            </a:pPr>
            <a:r>
              <a:rPr lang="en-US" sz="2600" dirty="0"/>
              <a:t>Lear:		— Now our joy,</a:t>
            </a:r>
          </a:p>
          <a:p>
            <a:pPr marL="0" lvl="2">
              <a:lnSpc>
                <a:spcPct val="120000"/>
              </a:lnSpc>
              <a:buNone/>
            </a:pPr>
            <a:r>
              <a:rPr lang="en-US" sz="2600" dirty="0"/>
              <a:t>Although our last and least, to whose young love</a:t>
            </a:r>
          </a:p>
          <a:p>
            <a:pPr marL="0" lvl="2">
              <a:lnSpc>
                <a:spcPct val="120000"/>
              </a:lnSpc>
              <a:buNone/>
            </a:pPr>
            <a:r>
              <a:rPr lang="en-US" sz="2600" dirty="0"/>
              <a:t>The vines of France and milk of Burgundy</a:t>
            </a:r>
          </a:p>
          <a:p>
            <a:pPr marL="0" lvl="2">
              <a:lnSpc>
                <a:spcPct val="120000"/>
              </a:lnSpc>
              <a:buNone/>
            </a:pPr>
            <a:r>
              <a:rPr lang="en-US" sz="2600" dirty="0"/>
              <a:t>Strive to be </a:t>
            </a:r>
            <a:r>
              <a:rPr lang="en-US" sz="2600" dirty="0" err="1"/>
              <a:t>interessed</a:t>
            </a:r>
            <a:endParaRPr lang="en-US" sz="2600" dirty="0"/>
          </a:p>
          <a:p>
            <a:pPr marL="0" lvl="2" algn="ctr">
              <a:lnSpc>
                <a:spcPct val="120000"/>
              </a:lnSpc>
              <a:buNone/>
            </a:pPr>
            <a:r>
              <a:rPr lang="en-US" sz="1500" dirty="0"/>
              <a:t>1.1.79-81</a:t>
            </a:r>
          </a:p>
          <a:p>
            <a:pPr marL="0" lvl="2">
              <a:lnSpc>
                <a:spcPct val="120000"/>
              </a:lnSpc>
              <a:buNone/>
            </a:pPr>
            <a:r>
              <a:rPr lang="en-US" b="1" spc="200" dirty="0">
                <a:solidFill>
                  <a:schemeClr val="bg2">
                    <a:lumMod val="25000"/>
                  </a:schemeClr>
                </a:solidFill>
              </a:rPr>
              <a:t>DISCUSS</a:t>
            </a:r>
            <a:endParaRPr lang="en-US" dirty="0"/>
          </a:p>
          <a:p>
            <a:pPr marL="0" lvl="2">
              <a:lnSpc>
                <a:spcPct val="120000"/>
              </a:lnSpc>
            </a:pPr>
            <a:r>
              <a:rPr lang="en-US" dirty="0"/>
              <a:t>What is the effect of Lear’s using the images of ‘vines’ and ‘milk’ instead of directly naming </a:t>
            </a:r>
            <a:r>
              <a:rPr lang="en-US" dirty="0" err="1"/>
              <a:t>Cordelia’s</a:t>
            </a:r>
            <a:r>
              <a:rPr lang="en-US" dirty="0"/>
              <a:t> two suitors?</a:t>
            </a:r>
          </a:p>
          <a:p>
            <a:pPr marL="0" lvl="2">
              <a:lnSpc>
                <a:spcPct val="120000"/>
              </a:lnSpc>
            </a:pPr>
            <a:r>
              <a:rPr lang="en-US" dirty="0"/>
              <a:t>How would the audience’s reaction differ if Lear simply said “to whose young love two princes strive to be </a:t>
            </a:r>
            <a:r>
              <a:rPr lang="en-US" dirty="0" err="1"/>
              <a:t>interessed</a:t>
            </a:r>
            <a:r>
              <a:rPr lang="en-US" dirty="0"/>
              <a:t>”?</a:t>
            </a:r>
          </a:p>
          <a:p>
            <a:pPr marL="0" lvl="2">
              <a:lnSpc>
                <a:spcPct val="120000"/>
              </a:lnSpc>
              <a:spcBef>
                <a:spcPts val="1200"/>
              </a:spcBef>
              <a:buNone/>
            </a:pPr>
            <a:r>
              <a:rPr lang="en-US" b="1" spc="200" dirty="0">
                <a:solidFill>
                  <a:schemeClr val="bg2">
                    <a:lumMod val="25000"/>
                  </a:schemeClr>
                </a:solidFill>
              </a:rPr>
              <a:t>APPLY</a:t>
            </a:r>
            <a:endParaRPr lang="en-US" dirty="0"/>
          </a:p>
          <a:p>
            <a:pPr marL="0" lvl="2">
              <a:lnSpc>
                <a:spcPct val="120000"/>
              </a:lnSpc>
              <a:buNone/>
            </a:pPr>
            <a:r>
              <a:rPr lang="en-US" dirty="0"/>
              <a:t>Compose a list of six places—countries, states, or regions—and identify an appropriate image similar to Lear’s for each.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Imagery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en-US" sz="3500" dirty="0"/>
              <a:t>Lear: 	For by the sacred radiance of the sun,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500" dirty="0"/>
              <a:t>		The mysteries of Hecate and the night;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500" dirty="0"/>
              <a:t>		By all the operation of the orbs,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500" dirty="0"/>
              <a:t>		From whom we do exist and cease to be;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3500" dirty="0"/>
              <a:t>		Here I disclaim all my paternal care….</a:t>
            </a:r>
          </a:p>
          <a:p>
            <a:pPr algn="ctr">
              <a:lnSpc>
                <a:spcPct val="120000"/>
              </a:lnSpc>
              <a:spcAft>
                <a:spcPts val="1200"/>
              </a:spcAft>
              <a:buNone/>
            </a:pPr>
            <a:r>
              <a:rPr lang="en-US" sz="2000" dirty="0"/>
              <a:t>1.1.106-110</a:t>
            </a:r>
          </a:p>
          <a:p>
            <a:pPr>
              <a:lnSpc>
                <a:spcPct val="120000"/>
              </a:lnSpc>
              <a:buNone/>
            </a:pPr>
            <a:r>
              <a:rPr lang="en-US" b="1" spc="200" dirty="0">
                <a:solidFill>
                  <a:schemeClr val="bg2">
                    <a:lumMod val="25000"/>
                  </a:schemeClr>
                </a:solidFill>
              </a:rPr>
              <a:t>DISCUSS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What do the images of sun, night, and orbs reveal to the audience about Lear’s state of mind in this speech?</a:t>
            </a:r>
          </a:p>
          <a:p>
            <a:pPr>
              <a:lnSpc>
                <a:spcPct val="120000"/>
              </a:lnSpc>
            </a:pPr>
            <a:r>
              <a:rPr lang="en-US" dirty="0"/>
              <a:t>Into what categories could you fit the set of images in these lines?</a:t>
            </a:r>
          </a:p>
          <a:p>
            <a:pPr>
              <a:lnSpc>
                <a:spcPct val="120000"/>
              </a:lnSpc>
              <a:buNone/>
            </a:pPr>
            <a:r>
              <a:rPr lang="en-US" b="1" spc="200" dirty="0">
                <a:solidFill>
                  <a:schemeClr val="bg2">
                    <a:lumMod val="25000"/>
                  </a:schemeClr>
                </a:solidFill>
              </a:rPr>
              <a:t>APPLY</a:t>
            </a:r>
            <a:endParaRPr lang="en-US" dirty="0"/>
          </a:p>
          <a:p>
            <a:pPr indent="0">
              <a:lnSpc>
                <a:spcPct val="120000"/>
              </a:lnSpc>
              <a:buNone/>
            </a:pPr>
            <a:r>
              <a:rPr lang="en-US" dirty="0"/>
              <a:t>Write a brief paragraph in which you use imagery of light from the sky to create a tone for a reader.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283053"/>
            <a:ext cx="8229600" cy="1143000"/>
          </a:xfrm>
        </p:spPr>
        <p:txBody>
          <a:bodyPr/>
          <a:lstStyle/>
          <a:p>
            <a:r>
              <a:rPr lang="en-US" dirty="0"/>
              <a:t>Syntax 1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09600" y="1716711"/>
            <a:ext cx="8229600" cy="483873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en-US" dirty="0"/>
              <a:t>Lear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[to Cordelia]</a:t>
            </a:r>
            <a:r>
              <a:rPr lang="en-US" dirty="0"/>
              <a:t>: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		Therefore be gone,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Without our grace, our love, our benison.</a:t>
            </a:r>
          </a:p>
          <a:p>
            <a:pPr algn="ctr">
              <a:lnSpc>
                <a:spcPct val="120000"/>
              </a:lnSpc>
              <a:spcAft>
                <a:spcPts val="1200"/>
              </a:spcAft>
              <a:buNone/>
            </a:pPr>
            <a:r>
              <a:rPr lang="en-US" sz="2000" dirty="0"/>
              <a:t>1.1.261-62</a:t>
            </a:r>
          </a:p>
          <a:p>
            <a:pPr>
              <a:lnSpc>
                <a:spcPct val="120000"/>
              </a:lnSpc>
              <a:buNone/>
            </a:pPr>
            <a:r>
              <a:rPr lang="en-US" b="1" spc="200" dirty="0">
                <a:solidFill>
                  <a:schemeClr val="bg2">
                    <a:lumMod val="25000"/>
                  </a:schemeClr>
                </a:solidFill>
              </a:rPr>
              <a:t>DISCUSS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What is the effect on an audience of Lear’s three parallel refusals here? </a:t>
            </a:r>
          </a:p>
          <a:p>
            <a:pPr>
              <a:lnSpc>
                <a:spcPct val="120000"/>
              </a:lnSpc>
            </a:pPr>
            <a:r>
              <a:rPr lang="en-US" dirty="0"/>
              <a:t>What is the importance of the order of the three?</a:t>
            </a:r>
          </a:p>
          <a:p>
            <a:pPr>
              <a:lnSpc>
                <a:spcPct val="120000"/>
              </a:lnSpc>
              <a:spcBef>
                <a:spcPts val="1200"/>
              </a:spcBef>
              <a:buNone/>
            </a:pPr>
            <a:r>
              <a:rPr lang="en-US" b="1" spc="200" dirty="0">
                <a:solidFill>
                  <a:schemeClr val="bg2">
                    <a:lumMod val="25000"/>
                  </a:schemeClr>
                </a:solidFill>
              </a:rPr>
              <a:t>APPLY</a:t>
            </a:r>
            <a:endParaRPr lang="en-US" dirty="0"/>
          </a:p>
          <a:p>
            <a:pPr indent="0">
              <a:lnSpc>
                <a:spcPct val="120000"/>
              </a:lnSpc>
              <a:buNone/>
            </a:pPr>
            <a:r>
              <a:rPr lang="en-US" dirty="0"/>
              <a:t>Compose a sentence using a similar structure but make the three (or more) elements positive instead of negative.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ok">
  <a:themeElements>
    <a:clrScheme name="Book">
      <a:dk1>
        <a:sysClr val="windowText" lastClr="000000"/>
      </a:dk1>
      <a:lt1>
        <a:sysClr val="window" lastClr="FFFFFF"/>
      </a:lt1>
      <a:dk2>
        <a:srgbClr val="000082"/>
      </a:dk2>
      <a:lt2>
        <a:srgbClr val="F3F3FF"/>
      </a:lt2>
      <a:accent1>
        <a:srgbClr val="828200"/>
      </a:accent1>
      <a:accent2>
        <a:srgbClr val="1B582B"/>
      </a:accent2>
      <a:accent3>
        <a:srgbClr val="009FEC"/>
      </a:accent3>
      <a:accent4>
        <a:srgbClr val="00BDBD"/>
      </a:accent4>
      <a:accent5>
        <a:srgbClr val="7C5BAE"/>
      </a:accent5>
      <a:accent6>
        <a:srgbClr val="0055AA"/>
      </a:accent6>
      <a:hlink>
        <a:srgbClr val="FC9658"/>
      </a:hlink>
      <a:folHlink>
        <a:srgbClr val="E800E8"/>
      </a:folHlink>
    </a:clrScheme>
    <a:fontScheme name="Book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標楷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方正舒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ook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30000"/>
                <a:shade val="100000"/>
                <a:hueMod val="100000"/>
                <a:satMod val="100000"/>
              </a:schemeClr>
            </a:gs>
            <a:gs pos="80000">
              <a:schemeClr val="phClr">
                <a:tint val="7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7200000" scaled="1"/>
        </a:gradFill>
        <a:gradFill rotWithShape="1">
          <a:gsLst>
            <a:gs pos="0">
              <a:schemeClr val="phClr">
                <a:tint val="8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</a:schemeClr>
            </a:gs>
          </a:gsLst>
          <a:lin ang="180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>
              <a:rot lat="0" lon="0" rev="0"/>
            </a:camera>
            <a:lightRig rig="morning" dir="bl"/>
          </a:scene3d>
          <a:sp3d extrusionH="222250" contourW="25400" prstMaterial="matte">
            <a:bevelT w="38100" h="38100" prst="softRound"/>
            <a:bevelB/>
            <a:extrusionClr>
              <a:srgbClr val="FF0000"/>
            </a:extrusionClr>
            <a:contourClr>
              <a:schemeClr val="accent3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soft" dir="bl">
              <a:rot lat="0" lon="0" rev="0"/>
            </a:lightRig>
          </a:scene3d>
          <a:sp3d prstMaterial="plastic">
            <a:bevelT w="38100" h="381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60000"/>
                <a:hueMod val="100000"/>
                <a:satMod val="100000"/>
              </a:schemeClr>
            </a:gs>
            <a:gs pos="80000">
              <a:schemeClr val="phClr">
                <a:tint val="9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80000"/>
                <a:shade val="100000"/>
                <a:hueMod val="100000"/>
                <a:satMod val="100000"/>
              </a:schemeClr>
            </a:gs>
          </a:gsLst>
          <a:lin ang="180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95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Book</Template>
  <TotalTime>334</TotalTime>
  <Words>512</Words>
  <Application>Microsoft Office PowerPoint</Application>
  <PresentationFormat>On-screen Show (4:3)</PresentationFormat>
  <Paragraphs>132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</vt:lpstr>
      <vt:lpstr>方正舒体</vt:lpstr>
      <vt:lpstr>Herculanum</vt:lpstr>
      <vt:lpstr>Wingdings</vt:lpstr>
      <vt:lpstr>Wingdings 3</vt:lpstr>
      <vt:lpstr>Book</vt:lpstr>
      <vt:lpstr>Analysis of Tone: A Close Reading Practice</vt:lpstr>
      <vt:lpstr>VOICE LESSONS &amp; DISCOVERING VOICE</vt:lpstr>
      <vt:lpstr>Diction 1</vt:lpstr>
      <vt:lpstr>Diction 2</vt:lpstr>
      <vt:lpstr>Detail 1</vt:lpstr>
      <vt:lpstr>Detail 2</vt:lpstr>
      <vt:lpstr>Imagery 1</vt:lpstr>
      <vt:lpstr>Imagery 2</vt:lpstr>
      <vt:lpstr>Syntax 1</vt:lpstr>
      <vt:lpstr>Syntax 2</vt:lpstr>
      <vt:lpstr>Figurative Language 1</vt:lpstr>
      <vt:lpstr>Figurative Language 2</vt:lpstr>
      <vt:lpstr>Figurative Language 23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Close Reading Practice</dc:title>
  <dc:creator>Skip Nicholson</dc:creator>
  <cp:lastModifiedBy>Skip Nicholson</cp:lastModifiedBy>
  <cp:revision>46</cp:revision>
  <dcterms:created xsi:type="dcterms:W3CDTF">2007-07-22T04:07:56Z</dcterms:created>
  <dcterms:modified xsi:type="dcterms:W3CDTF">2018-07-15T02:56:55Z</dcterms:modified>
</cp:coreProperties>
</file>